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3" r:id="rId3"/>
    <p:sldId id="256" r:id="rId4"/>
    <p:sldId id="260" r:id="rId5"/>
    <p:sldId id="261" r:id="rId6"/>
    <p:sldId id="280" r:id="rId7"/>
    <p:sldId id="262" r:id="rId8"/>
    <p:sldId id="258" r:id="rId9"/>
    <p:sldId id="259" r:id="rId10"/>
    <p:sldId id="269" r:id="rId11"/>
    <p:sldId id="279" r:id="rId12"/>
    <p:sldId id="264" r:id="rId13"/>
    <p:sldId id="270" r:id="rId14"/>
    <p:sldId id="265" r:id="rId15"/>
    <p:sldId id="277" r:id="rId16"/>
    <p:sldId id="278" r:id="rId17"/>
    <p:sldId id="271" r:id="rId18"/>
    <p:sldId id="266" r:id="rId19"/>
    <p:sldId id="276" r:id="rId20"/>
    <p:sldId id="268" r:id="rId21"/>
    <p:sldId id="267" r:id="rId22"/>
    <p:sldId id="273" r:id="rId23"/>
    <p:sldId id="274" r:id="rId24"/>
    <p:sldId id="275" r:id="rId25"/>
    <p:sldId id="272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7" autoAdjust="0"/>
    <p:restoredTop sz="94660"/>
  </p:normalViewPr>
  <p:slideViewPr>
    <p:cSldViewPr>
      <p:cViewPr varScale="1">
        <p:scale>
          <a:sx n="65" d="100"/>
          <a:sy n="65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7E50-9FC8-40E5-B027-5A2C43FDF3A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017F58-3495-49D8-9335-E811B0F07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18EC-C8E4-4F01-BF1D-5C3E1BF3031A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6BB9-D174-4D3D-AC9C-4B09DAB1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B5340-7244-4269-B16A-C4D01C9D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92A7-D81E-4341-9A6B-8FDF22D5CA9F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9902-D057-482B-9B42-70A7D46D9F17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38CD-1E81-4A07-A097-A513C0160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90E9-24AA-441C-9345-15C8A1930D2B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17A916-AAAF-4A03-A229-61E861518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9101-E7DA-4D8E-B58A-0F7F85A16A94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26A7-3CB3-4A44-A1D0-F3565CAF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56B7-C308-490C-9E09-F144A75E1AA5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99E4996-13B7-470C-8798-40134A96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F1AC-60E9-4F4E-94F4-741A0E695B0E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B52D-7C10-407E-91E4-FB1C371C1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CA5-D2C3-4B86-8F9C-3B95E6E24412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25E34B-8916-4ADA-BCE9-4ACD0440A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1DA1F4-7B3A-4AF0-BF7E-971FDBD66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EE1B-92C3-41F4-B794-89C3A380F3FD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D281-5F89-462A-9795-CD5510636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58F4-78B3-4D19-8E21-819DC24D0EF0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B3889CB-C997-43AA-90F5-9C2145664040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C1E39-2487-42C5-A8F4-D8DD110B6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80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80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3B4B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A8CDD7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C0BEA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CEC59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iary.ru/" TargetMode="External"/><Relationship Id="rId3" Type="http://schemas.openxmlformats.org/officeDocument/2006/relationships/hyperlink" Target="http://livejournal.com/" TargetMode="External"/><Relationship Id="rId7" Type="http://schemas.openxmlformats.org/officeDocument/2006/relationships/hyperlink" Target="http://blogs.mail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.ya.ru/" TargetMode="External"/><Relationship Id="rId5" Type="http://schemas.openxmlformats.org/officeDocument/2006/relationships/hyperlink" Target="http://blogspot.com/" TargetMode="External"/><Relationship Id="rId4" Type="http://schemas.openxmlformats.org/officeDocument/2006/relationships/hyperlink" Target="http://www.liveinternet.ru/" TargetMode="External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opisi.ru/" TargetMode="External"/><Relationship Id="rId7" Type="http://schemas.openxmlformats.org/officeDocument/2006/relationships/slide" Target="slide11.xm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cotch.net/wiki.phtml" TargetMode="External"/><Relationship Id="rId5" Type="http://schemas.openxmlformats.org/officeDocument/2006/relationships/hyperlink" Target="http://wikibooks.org/wiki/Wikibooks" TargetMode="External"/><Relationship Id="rId4" Type="http://schemas.openxmlformats.org/officeDocument/2006/relationships/hyperlink" Target="http://ru.wikipedia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maps.google.com/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panoramio.ru/" TargetMode="External"/><Relationship Id="rId5" Type="http://schemas.openxmlformats.org/officeDocument/2006/relationships/hyperlink" Target="http://www.earth.google.com/" TargetMode="External"/><Relationship Id="rId4" Type="http://schemas.openxmlformats.org/officeDocument/2006/relationships/hyperlink" Target="http://wikimapia.org/" TargetMode="External"/><Relationship Id="rId9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obrdobr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emori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zakladok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b.ru/ites/2002/05-07.htm" TargetMode="External"/><Relationship Id="rId2" Type="http://schemas.openxmlformats.org/officeDocument/2006/relationships/hyperlink" Target="http://www.stel.ru/videoconfer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brdobr.ru/bookmarks/pperov/index.html" TargetMode="External"/><Relationship Id="rId5" Type="http://schemas.openxmlformats.org/officeDocument/2006/relationships/hyperlink" Target="http://kvnru.ru/01.06.2007/5/comments" TargetMode="External"/><Relationship Id="rId4" Type="http://schemas.openxmlformats.org/officeDocument/2006/relationships/hyperlink" Target="http://kvn-online.h1.ru/about.s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78599" y="1071546"/>
            <a:ext cx="8586802" cy="3571899"/>
          </a:xfrm>
          <a:solidFill>
            <a:schemeClr val="accent2">
              <a:lumMod val="60000"/>
              <a:lumOff val="40000"/>
              <a:alpha val="46000"/>
            </a:schemeClr>
          </a:solidFill>
          <a:ln/>
          <a:scene3d>
            <a:camera prst="orthographicFront"/>
            <a:lightRig rig="threePt" dir="t"/>
          </a:scene3d>
          <a:sp3d extrusionH="76200" contourW="12700" prstMaterial="metal">
            <a:bevelT prst="relaxedInset"/>
            <a:extrusionClr>
              <a:schemeClr val="accent1">
                <a:lumMod val="75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Социальные сервисы для учителя и ученика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50" y="5643563"/>
            <a:ext cx="7486650" cy="1214437"/>
          </a:xfr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Выполнил учитель информатики и ИКТ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МКОУ СОШ №1 г. Ипатово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Рудяк Людмила Григорьевна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 l="14844" t="16650" r="32031" b="13871"/>
          <a:stretch>
            <a:fillRect/>
          </a:stretch>
        </p:blipFill>
        <p:spPr>
          <a:xfrm>
            <a:off x="0" y="0"/>
            <a:ext cx="9326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928688" y="214313"/>
            <a:ext cx="7286625" cy="200025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Виды социальных сервисов:</a:t>
            </a:r>
            <a:endParaRPr lang="ru-RU" sz="3600" dirty="0"/>
          </a:p>
        </p:txBody>
      </p:sp>
      <p:sp>
        <p:nvSpPr>
          <p:cNvPr id="3" name="Блок-схема: несколько документов 2">
            <a:hlinkClick r:id="rId2" action="ppaction://hlinksldjump"/>
          </p:cNvPr>
          <p:cNvSpPr/>
          <p:nvPr/>
        </p:nvSpPr>
        <p:spPr>
          <a:xfrm>
            <a:off x="642938" y="2428875"/>
            <a:ext cx="3071812" cy="10001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/>
              <a:t>Блоги</a:t>
            </a:r>
            <a:endParaRPr lang="ru-RU" sz="3600" dirty="0"/>
          </a:p>
        </p:txBody>
      </p:sp>
      <p:sp>
        <p:nvSpPr>
          <p:cNvPr id="4" name="Блок-схема: несколько документов 3">
            <a:hlinkClick r:id="rId3" action="ppaction://hlinksldjump"/>
          </p:cNvPr>
          <p:cNvSpPr/>
          <p:nvPr/>
        </p:nvSpPr>
        <p:spPr>
          <a:xfrm>
            <a:off x="5000625" y="2428875"/>
            <a:ext cx="3429000" cy="10001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Вики-Вики</a:t>
            </a:r>
            <a:endParaRPr lang="ru-RU" sz="3600" dirty="0"/>
          </a:p>
        </p:txBody>
      </p:sp>
      <p:sp>
        <p:nvSpPr>
          <p:cNvPr id="5" name="Блок-схема: несколько документов 4">
            <a:hlinkClick r:id="rId4" action="ppaction://hlinksldjump"/>
          </p:cNvPr>
          <p:cNvSpPr/>
          <p:nvPr/>
        </p:nvSpPr>
        <p:spPr>
          <a:xfrm>
            <a:off x="642938" y="3857625"/>
            <a:ext cx="3143250" cy="1143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Геосервисы</a:t>
            </a:r>
            <a:endParaRPr lang="ru-RU" sz="3600" dirty="0"/>
          </a:p>
        </p:txBody>
      </p:sp>
      <p:sp>
        <p:nvSpPr>
          <p:cNvPr id="8" name="Стрелка вправо с вырезом 7">
            <a:hlinkClick r:id="rId5" action="ppaction://hlinksldjump"/>
          </p:cNvPr>
          <p:cNvSpPr/>
          <p:nvPr/>
        </p:nvSpPr>
        <p:spPr>
          <a:xfrm>
            <a:off x="4572000" y="6286500"/>
            <a:ext cx="2143125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Далее</a:t>
            </a:r>
            <a:endParaRPr lang="ru-RU" sz="1200" dirty="0"/>
          </a:p>
        </p:txBody>
      </p:sp>
      <p:sp>
        <p:nvSpPr>
          <p:cNvPr id="11" name="Блок-схема: несколько документов 10">
            <a:hlinkClick r:id="rId6" action="ppaction://hlinksldjump"/>
          </p:cNvPr>
          <p:cNvSpPr/>
          <p:nvPr/>
        </p:nvSpPr>
        <p:spPr>
          <a:xfrm>
            <a:off x="4929188" y="3643313"/>
            <a:ext cx="3714750" cy="150018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Социальная закладка</a:t>
            </a:r>
            <a:endParaRPr lang="ru-RU" sz="3200" dirty="0"/>
          </a:p>
        </p:txBody>
      </p:sp>
      <p:sp>
        <p:nvSpPr>
          <p:cNvPr id="9" name="Блок-схема: несколько документов 8">
            <a:hlinkClick r:id="rId7" action="ppaction://hlinksldjump"/>
          </p:cNvPr>
          <p:cNvSpPr/>
          <p:nvPr/>
        </p:nvSpPr>
        <p:spPr>
          <a:xfrm>
            <a:off x="642938" y="5357813"/>
            <a:ext cx="3143250" cy="1143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/>
              <a:t>Твиттеры</a:t>
            </a:r>
            <a:endParaRPr lang="ru-RU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0025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Одна из важных особенностей социальных сервисов состоит в том, что от участников совместной деятельности не требуется одновременного присутствия в одном и том же месте, в одно и то же время.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2857500"/>
            <a:ext cx="8305800" cy="32416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967334"/>
            <a:ext cx="3429024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FFFF00"/>
                </a:solidFill>
              </a:rPr>
              <a:t>Блоги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(сетевые дневники) — это сервис, позволяющий пользователю вести записи любых текстов.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2786063"/>
            <a:ext cx="4357687" cy="3970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Блоги</a:t>
            </a:r>
            <a:r>
              <a:rPr lang="ru-RU" dirty="0"/>
              <a:t> можно использовать :</a:t>
            </a:r>
            <a:br>
              <a:rPr lang="ru-RU" dirty="0"/>
            </a:br>
            <a:r>
              <a:rPr lang="ru-RU" dirty="0"/>
              <a:t>1. как площадку для педагогических дискуссий;</a:t>
            </a:r>
            <a:br>
              <a:rPr lang="ru-RU" dirty="0"/>
            </a:br>
            <a:r>
              <a:rPr lang="ru-RU" dirty="0"/>
              <a:t>2. как площадку для организации обучения школьников по основным и дополнительным курсам;</a:t>
            </a:r>
            <a:br>
              <a:rPr lang="ru-RU" dirty="0"/>
            </a:br>
            <a:r>
              <a:rPr lang="ru-RU" dirty="0"/>
              <a:t>3. как место для записей событий собственной научной, деловой или личной жизни;</a:t>
            </a:r>
            <a:br>
              <a:rPr lang="ru-RU" dirty="0"/>
            </a:br>
            <a:r>
              <a:rPr lang="ru-RU" dirty="0"/>
              <a:t>4. как своеобразный «виртуальный факультатив» в рамках которого педагог может консультировать учащихся в удобное для него время.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Популярные </a:t>
            </a:r>
            <a:r>
              <a:rPr lang="ru-RU" dirty="0" err="1" smtClean="0">
                <a:solidFill>
                  <a:srgbClr val="002060"/>
                </a:solidFill>
              </a:rPr>
              <a:t>блоги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8131175" cy="4572000"/>
          </a:xfrm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428625" y="5786438"/>
            <a:ext cx="183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  <a:hlinkClick r:id="rId3"/>
              </a:rPr>
              <a:t>livejournal.com</a:t>
            </a:r>
            <a:r>
              <a:rPr lang="en-US">
                <a:latin typeface="Century Schoolbook" pitchFamily="18" charset="0"/>
              </a:rPr>
              <a:t> 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2500313" y="5786438"/>
            <a:ext cx="165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  <a:hlinkClick r:id="rId4"/>
              </a:rPr>
              <a:t>liveinternet.ru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214813" y="5786438"/>
            <a:ext cx="227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  <a:hlinkClick r:id="rId5"/>
              </a:rPr>
              <a:t>http://blogspot.com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6715125" y="5786438"/>
            <a:ext cx="1470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  <a:hlinkClick r:id="rId6"/>
              </a:rPr>
              <a:t>Блоги </a:t>
            </a:r>
            <a:r>
              <a:rPr lang="en-US">
                <a:latin typeface="Century Schoolbook" pitchFamily="18" charset="0"/>
                <a:hlinkClick r:id="rId6"/>
              </a:rPr>
              <a:t>ya.ru</a:t>
            </a:r>
            <a:r>
              <a:rPr lang="en-US">
                <a:latin typeface="Century Schoolbook" pitchFamily="18" charset="0"/>
              </a:rPr>
              <a:t> 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25609" name="Прямоугольник 8"/>
          <p:cNvSpPr>
            <a:spLocks noChangeArrowheads="1"/>
          </p:cNvSpPr>
          <p:nvPr/>
        </p:nvSpPr>
        <p:spPr bwMode="auto">
          <a:xfrm>
            <a:off x="500063" y="6215063"/>
            <a:ext cx="163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  <a:hlinkClick r:id="rId7"/>
              </a:rPr>
              <a:t>Блоги </a:t>
            </a:r>
            <a:r>
              <a:rPr lang="en-US">
                <a:latin typeface="Century Schoolbook" pitchFamily="18" charset="0"/>
                <a:hlinkClick r:id="rId7"/>
              </a:rPr>
              <a:t>mail.ru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25610" name="Прямоугольник 9"/>
          <p:cNvSpPr>
            <a:spLocks noChangeArrowheads="1"/>
          </p:cNvSpPr>
          <p:nvPr/>
        </p:nvSpPr>
        <p:spPr bwMode="auto">
          <a:xfrm>
            <a:off x="2571750" y="6215063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  <a:hlinkClick r:id="rId8"/>
              </a:rPr>
              <a:t>diary.ru</a:t>
            </a:r>
            <a:r>
              <a:rPr lang="en-US">
                <a:latin typeface="Century Schoolbook" pitchFamily="18" charset="0"/>
              </a:rPr>
              <a:t> 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25611" name="Прямоугольник 10"/>
          <p:cNvSpPr>
            <a:spLocks noChangeArrowheads="1"/>
          </p:cNvSpPr>
          <p:nvPr/>
        </p:nvSpPr>
        <p:spPr bwMode="auto">
          <a:xfrm>
            <a:off x="3929063" y="621188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  <a:hlinkClick r:id="rId6"/>
              </a:rPr>
              <a:t>http://my.ya.ru</a:t>
            </a:r>
            <a:endParaRPr lang="en-US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sp>
        <p:nvSpPr>
          <p:cNvPr id="12" name="Стрелка вправо с вырезом 11">
            <a:hlinkClick r:id="rId9" action="ppaction://hlinksldjump"/>
          </p:cNvPr>
          <p:cNvSpPr/>
          <p:nvPr/>
        </p:nvSpPr>
        <p:spPr>
          <a:xfrm flipH="1">
            <a:off x="6715125" y="6286500"/>
            <a:ext cx="2071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Вернуться к выбору</a:t>
            </a:r>
            <a:endParaRPr lang="ru-RU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71480"/>
            <a:ext cx="4071966" cy="3286148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ВикиВики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это средство для быстрого создания и редактирования коллективного гипертекста.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571480"/>
            <a:ext cx="4233672" cy="421484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Можно использовать для: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1. представления учебных материалов;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2. совместного создания виртуальных экскурсий, творческих работ, проектов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14313" y="642938"/>
            <a:ext cx="87677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14313" y="785813"/>
            <a:ext cx="877252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93B4BD"/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mtClean="0">
                <a:hlinkClick r:id="rId2"/>
              </a:rPr>
              <a:t>www.wikipedia.org</a:t>
            </a:r>
            <a:endParaRPr lang="ru-RU" smtClean="0"/>
          </a:p>
          <a:p>
            <a:r>
              <a:rPr lang="ru-RU" smtClean="0">
                <a:hlinkClick r:id="rId3"/>
              </a:rPr>
              <a:t>http://</a:t>
            </a:r>
            <a:r>
              <a:rPr lang="en-US" smtClean="0">
                <a:hlinkClick r:id="rId3"/>
              </a:rPr>
              <a:t>www.</a:t>
            </a:r>
            <a:r>
              <a:rPr lang="ru-RU" smtClean="0">
                <a:hlinkClick r:id="rId3"/>
              </a:rPr>
              <a:t>letopisi.ru</a:t>
            </a:r>
            <a:endParaRPr lang="en-US" smtClean="0"/>
          </a:p>
          <a:p>
            <a:r>
              <a:rPr lang="ru-RU" smtClean="0">
                <a:hlinkClick r:id="rId4" tooltip="http://ru.wikipedia.org/"/>
              </a:rPr>
              <a:t>http://ru.wikipedia.org/</a:t>
            </a:r>
            <a:r>
              <a:rPr lang="ru-RU" smtClean="0"/>
              <a:t> </a:t>
            </a:r>
          </a:p>
          <a:p>
            <a:r>
              <a:rPr lang="ru-RU" smtClean="0"/>
              <a:t> </a:t>
            </a:r>
            <a:r>
              <a:rPr lang="ru-RU" smtClean="0">
                <a:hlinkClick r:id="rId5" tooltip="http://wikibooks.org/wiki/Wikibooks"/>
              </a:rPr>
              <a:t>http://wikibooks.org/wiki/Wikibooks</a:t>
            </a:r>
            <a:endParaRPr lang="ru-RU" smtClean="0"/>
          </a:p>
          <a:p>
            <a:r>
              <a:rPr lang="ru-RU" smtClean="0"/>
              <a:t> </a:t>
            </a:r>
            <a:r>
              <a:rPr lang="ru-RU" smtClean="0">
                <a:hlinkClick r:id="rId6" tooltip="http://wiki.cotch.net/wiki.phtml"/>
              </a:rPr>
              <a:t>http://wiki.cotch.net/wiki.phtml</a:t>
            </a:r>
            <a:endParaRPr lang="ru-RU" smtClean="0"/>
          </a:p>
          <a:p>
            <a:endParaRPr lang="ru-RU" b="1" smtClean="0"/>
          </a:p>
          <a:p>
            <a:endParaRPr lang="ru-RU" smtClean="0"/>
          </a:p>
        </p:txBody>
      </p:sp>
      <p:sp>
        <p:nvSpPr>
          <p:cNvPr id="4" name="Стрелка вправо с вырезом 3">
            <a:hlinkClick r:id="rId7" action="ppaction://hlinksldjump"/>
          </p:cNvPr>
          <p:cNvSpPr/>
          <p:nvPr/>
        </p:nvSpPr>
        <p:spPr>
          <a:xfrm flipH="1">
            <a:off x="6715125" y="6286500"/>
            <a:ext cx="2071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Вернуться к выбору</a:t>
            </a:r>
            <a:endParaRPr lang="ru-RU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4286280" cy="4786322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>
                <a:solidFill>
                  <a:srgbClr val="FFFF00"/>
                </a:solidFill>
              </a:rPr>
              <a:t>Социальные геосервисы – </a:t>
            </a:r>
            <a:r>
              <a:rPr lang="ru-RU" dirty="0" smtClean="0"/>
              <a:t>это сервисы сети Интернет, которые позволяют находить, отмечать, комментировать, снабжать фотографиями различные объекты в любом месте на изображении Земного шара с достаточно высокой точностью, где используются реальные данные, полученные с помощью околоземных спутников.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357313"/>
            <a:ext cx="4572000" cy="480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Их можно использовать при:</a:t>
            </a:r>
            <a:br>
              <a:rPr lang="ru-RU" sz="2400" dirty="0"/>
            </a:br>
            <a:r>
              <a:rPr lang="ru-RU" sz="2400" dirty="0"/>
              <a:t>1. при изучении географии, истории, краеведения, иностранных языков;</a:t>
            </a:r>
            <a:br>
              <a:rPr lang="ru-RU" sz="2400" dirty="0"/>
            </a:br>
            <a:r>
              <a:rPr lang="ru-RU" sz="2400" dirty="0"/>
              <a:t>2. для решения исследовательских задач по различным предметам, связанных с вычислениями расстояний, подбором кратчайшего пути, сравнением особенностей разных местностей и т.д.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278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http://maps.google.com/</a:t>
            </a:r>
            <a:endParaRPr lang="ru-RU">
              <a:latin typeface="Century Schoolbook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785813"/>
            <a:ext cx="87677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0000" contrast="10000"/>
          </a:blip>
          <a:srcRect l="33533" t="68159" r="18150" b="16216"/>
          <a:stretch>
            <a:fillRect/>
          </a:stretch>
        </p:blipFill>
        <p:spPr>
          <a:xfrm>
            <a:off x="249238" y="285750"/>
            <a:ext cx="8894762" cy="1785938"/>
          </a:xfrm>
        </p:spPr>
      </p:pic>
      <p:pic>
        <p:nvPicPr>
          <p:cNvPr id="14338" name="Рисунок 6" descr="set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675" y="2500313"/>
            <a:ext cx="39306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Популярные геосервисы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0675" y="1143000"/>
            <a:ext cx="6251575" cy="44291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hlinkClick r:id="rId3"/>
              </a:rPr>
              <a:t>http://maps.google.com/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– Карты </a:t>
            </a:r>
            <a:r>
              <a:rPr lang="ru-RU" dirty="0" err="1" smtClean="0"/>
              <a:t>Google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hlinkClick r:id="rId4"/>
              </a:rPr>
              <a:t>http://wikimapia.org/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– </a:t>
            </a:r>
            <a:r>
              <a:rPr lang="ru-RU" dirty="0" smtClean="0"/>
              <a:t>Карты</a:t>
            </a:r>
            <a:r>
              <a:rPr lang="en-US" dirty="0" smtClean="0"/>
              <a:t> Google + </a:t>
            </a:r>
            <a:r>
              <a:rPr lang="en-US" dirty="0" err="1" smtClean="0"/>
              <a:t>WikiWiki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</a:t>
            </a:r>
            <a:r>
              <a:rPr lang="ru-RU" dirty="0" err="1" smtClean="0">
                <a:hlinkClick r:id="rId5"/>
              </a:rPr>
              <a:t>earth.google.com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– Объемная модель Земли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</a:t>
            </a:r>
            <a:r>
              <a:rPr lang="ru-RU" dirty="0" err="1" smtClean="0">
                <a:hlinkClick r:id="rId6"/>
              </a:rPr>
              <a:t>panoramio.ru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– </a:t>
            </a:r>
            <a:r>
              <a:rPr lang="ru-RU" dirty="0" err="1" smtClean="0"/>
              <a:t>Фотосервис</a:t>
            </a:r>
            <a:r>
              <a:rPr lang="ru-RU" dirty="0" smtClean="0"/>
              <a:t> с возможностью привязки к цифровым картам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5357813"/>
            <a:ext cx="34988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00750" y="2571750"/>
          <a:ext cx="2714625" cy="3249613"/>
        </p:xfrm>
        <a:graphic>
          <a:graphicData uri="http://schemas.openxmlformats.org/presentationml/2006/ole">
            <p:oleObj spid="_x0000_s1027" name="CorelDRAW CMX" r:id="rId8" imgW="6406920" imgH="7670880" progId="CorelDRAW.CMX.13">
              <p:embed/>
            </p:oleObj>
          </a:graphicData>
        </a:graphic>
      </p:graphicFrame>
      <p:sp>
        <p:nvSpPr>
          <p:cNvPr id="6" name="Стрелка вправо с вырезом 5">
            <a:hlinkClick r:id="rId9" action="ppaction://hlinksldjump"/>
          </p:cNvPr>
          <p:cNvSpPr/>
          <p:nvPr/>
        </p:nvSpPr>
        <p:spPr>
          <a:xfrm flipH="1">
            <a:off x="6715125" y="6286500"/>
            <a:ext cx="2071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Вернуться к выбору</a:t>
            </a:r>
            <a:endParaRPr lang="ru-RU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7839100" cy="642942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Социальная закладка-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786190"/>
            <a:ext cx="7358114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</a:rPr>
              <a:t>С помощью их можно хранить закладки (избранное) в Интернете, создавать, делиться и обмениваться закладками и тегами с друзьями и знакомыми, сохранять найденную информацию на удаленном сайте  по темам.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1285875"/>
            <a:ext cx="7500937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это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Веб-сервис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который позволяет пользователям систематизировать ссылки, описания, снабжая их поисковыми критериями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677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357188" y="5357813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  <a:hlinkClick r:id="rId3"/>
              </a:rPr>
              <a:t>http://bobrdobr.ru/</a:t>
            </a:r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148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Schoolbook" pitchFamily="18" charset="0"/>
                <a:hlinkClick r:id="rId2"/>
              </a:rPr>
              <a:t>Memori.ru</a:t>
            </a:r>
            <a:endParaRPr lang="en-US" b="1">
              <a:latin typeface="Century Schoolbook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87249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78676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316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  <a:hlinkClick r:id="rId3"/>
              </a:rPr>
              <a:t>http://www.100zakladok.ru/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4" name="Стрелка вправо с вырезом 3">
            <a:hlinkClick r:id="rId4" action="ppaction://hlinksldjump"/>
          </p:cNvPr>
          <p:cNvSpPr/>
          <p:nvPr/>
        </p:nvSpPr>
        <p:spPr>
          <a:xfrm flipH="1">
            <a:off x="6715125" y="6286500"/>
            <a:ext cx="2071688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Вернуться к выбору</a:t>
            </a:r>
            <a:endParaRPr lang="ru-RU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3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Организация внеклассных мероприятий с помощью социальных сервисов интернет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116513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 </a:t>
            </a:r>
            <a:r>
              <a:rPr lang="ru-RU" sz="4000" b="1" dirty="0" smtClean="0">
                <a:hlinkClick r:id="rId2"/>
              </a:rPr>
              <a:t>http://www.stel.ru/videoconference/</a:t>
            </a:r>
            <a:r>
              <a:rPr lang="ru-RU" sz="4000" dirty="0" smtClean="0"/>
              <a:t> – Видеоконференции – технологии, оборудование, использование. Для организации видеоконференций с полноценным участием нескольких сторон (более двух), необходимо наличие специальных устройств для многоточечных видеоконференций.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/>
              <a:t> </a:t>
            </a:r>
            <a:r>
              <a:rPr lang="ru-RU" sz="4000" b="1" dirty="0" smtClean="0">
                <a:hlinkClick r:id="rId3"/>
              </a:rPr>
              <a:t>http://www.websib.ru/ites/2002/05-07.htm</a:t>
            </a:r>
            <a:r>
              <a:rPr lang="ru-RU" sz="4000" b="1" dirty="0" smtClean="0"/>
              <a:t> – </a:t>
            </a:r>
            <a:r>
              <a:rPr lang="ru-RU" sz="4000" dirty="0" smtClean="0"/>
              <a:t>Информационные технологии в общеобразовательной школе. ИТ в организации школьного образовательного процесса.</a:t>
            </a:r>
            <a:r>
              <a:rPr lang="ru-RU" sz="4000" b="1" dirty="0" smtClean="0"/>
              <a:t> </a:t>
            </a:r>
            <a:r>
              <a:rPr lang="ru-RU" sz="4000" dirty="0" smtClean="0"/>
              <a:t>Творческая научная работа учащихся во внеурочное время.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4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b="1" dirty="0" smtClean="0">
                <a:hlinkClick r:id="rId4"/>
              </a:rPr>
              <a:t>http://kvn-online.h1.ru/about.shtml</a:t>
            </a:r>
            <a:r>
              <a:rPr lang="en-US" sz="4000" dirty="0" smtClean="0"/>
              <a:t> – KBH-online.</a:t>
            </a:r>
            <a:endParaRPr lang="ru-RU" sz="4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4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/>
              <a:t> </a:t>
            </a:r>
            <a:r>
              <a:rPr lang="ru-RU" sz="4000" b="1" dirty="0" smtClean="0">
                <a:hlinkClick r:id="rId5"/>
              </a:rPr>
              <a:t>http://kvnru.ru/01.06.2007/5/comments</a:t>
            </a:r>
            <a:r>
              <a:rPr lang="ru-RU" sz="4000" dirty="0" smtClean="0"/>
              <a:t>. – «КВН для ВСЕХ» – это возможность подискутировать на темы </a:t>
            </a:r>
            <a:r>
              <a:rPr lang="ru-RU" sz="4000" dirty="0" err="1" smtClean="0"/>
              <a:t>КВНа</a:t>
            </a:r>
            <a:r>
              <a:rPr lang="ru-RU" sz="4000" dirty="0" smtClean="0"/>
              <a:t>, пообщаться со знаменитыми или начинающими </a:t>
            </a:r>
            <a:r>
              <a:rPr lang="ru-RU" sz="4000" dirty="0" err="1" smtClean="0"/>
              <a:t>КВНщиками</a:t>
            </a:r>
            <a:r>
              <a:rPr lang="ru-RU" sz="4000" dirty="0" smtClean="0"/>
              <a:t>, обсудить результаты игр и высказать впечатления, задать вопросы и получить ответы.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hlinkClick r:id="rId6"/>
              </a:rPr>
              <a:t>http://bobrdobr.ru/bookmarks/pperov/index.html</a:t>
            </a:r>
            <a:r>
              <a:rPr lang="ru-RU" sz="4000" dirty="0" smtClean="0"/>
              <a:t> </a:t>
            </a:r>
            <a:r>
              <a:rPr lang="ru-RU" sz="4000" dirty="0" err="1" smtClean="0"/>
              <a:t>BobrDobr.ru</a:t>
            </a:r>
            <a:r>
              <a:rPr lang="ru-RU" sz="4000" dirty="0" smtClean="0"/>
              <a:t> — это первый русскоязычный сервис «социальных закладок». </a:t>
            </a:r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93B4BD"/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50" y="285750"/>
            <a:ext cx="7143750" cy="42148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</a:rPr>
              <a:t>Twitter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— это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</a:rPr>
              <a:t>онлайн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сервис для ведения (микро)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</a:rPr>
              <a:t>блогов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Сообщение ограничено длиной в 140 символов.</a:t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Важная особенность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Твитера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— это возможность общения с читателями — другими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блоггерами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, ведущими свои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блоги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твитере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 Вы так же можете подписаться на чужие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блоги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и читать их в единой. Помимо прочего в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Твиттер-блог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можно писать и через SMS сообщения.</a:t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Краткость, удобство, оперативность, широкий круг читателей — всё это делает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Твиттер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популярнейшим сервисом ведения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блогов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Как сделать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</a:rPr>
              <a:t>аккаунт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— регистрация в </a:t>
            </a: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</a:rPr>
              <a:t>Твиттере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и первые шаги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Идём по адресу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https://twitter.com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— заполняем простую анкету: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6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2000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" descr="http://www.rutwitter.com/wp-content/rutwitter/twiruss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428625" y="4143375"/>
            <a:ext cx="6715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с вырезом 4">
            <a:hlinkClick r:id="rId5" action="ppaction://hlinksldjump"/>
          </p:cNvPr>
          <p:cNvSpPr/>
          <p:nvPr/>
        </p:nvSpPr>
        <p:spPr>
          <a:xfrm flipH="1">
            <a:off x="7072313" y="6286500"/>
            <a:ext cx="2071687" cy="571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Вернуться к выбору</a:t>
            </a:r>
            <a:endParaRPr lang="ru-RU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7554" y="785794"/>
            <a:ext cx="5357850" cy="535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defRPr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Главная задача учителя – повысить познавательный интерес учащегося,  научить его учиться,  добывать информацию, правильно её обрабатывать и применять для решения поставленных задач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Рисунок 7" descr="AG00004_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30368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8" descr="AG00154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714750"/>
            <a:ext cx="23542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70C0"/>
                </a:solidFill>
              </a:rPr>
              <a:t>Социальная сеть</a:t>
            </a:r>
            <a:r>
              <a:rPr lang="ru-RU" sz="2700" dirty="0" smtClean="0">
                <a:solidFill>
                  <a:srgbClr val="0070C0"/>
                </a:solidFill>
              </a:rPr>
              <a:t> – это виртуальная сеть, являющаяся средством обеспечения сервисов, связанных с установлением связей между его пользователями, а также разными пользователями и соответствующими их интересам информационными ресурсами, установленными на сайтах глобальной сети.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4643438"/>
            <a:ext cx="8229600" cy="1828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Сетевое сообщество = простые действия участников +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обмен сообщениями + социальные сервисы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4786313"/>
            <a:ext cx="4572000" cy="900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/>
              <a:t>Интернет</a:t>
            </a:r>
            <a:endParaRPr lang="ru-RU" sz="6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00688" y="428625"/>
            <a:ext cx="3257550" cy="900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b="1" dirty="0" err="1"/>
              <a:t>Веб</a:t>
            </a:r>
            <a:r>
              <a:rPr lang="ru-RU" sz="5400" b="1" dirty="0"/>
              <a:t> 2.0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20001186">
            <a:off x="844550" y="1736725"/>
            <a:ext cx="5214938" cy="276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Принципиальным отличием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Веб</a:t>
            </a:r>
            <a:r>
              <a:rPr lang="ru-RU" dirty="0"/>
              <a:t> 2.0 от традиционной сети является возможность создавать содержимое Интернета любому пользователю.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5929313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/>
            <a:r>
              <a:rPr lang="ru-RU" b="1">
                <a:solidFill>
                  <a:srgbClr val="375439"/>
                </a:solidFill>
                <a:latin typeface="Calibri" pitchFamily="34" charset="0"/>
                <a:cs typeface="Times New Roman" pitchFamily="18" charset="0"/>
              </a:rPr>
              <a:t>Социальные сетевые сервисы – </a:t>
            </a:r>
            <a:r>
              <a:rPr lang="ru-RU">
                <a:solidFill>
                  <a:srgbClr val="375439"/>
                </a:solidFill>
                <a:latin typeface="Calibri" pitchFamily="34" charset="0"/>
                <a:cs typeface="Times New Roman" pitchFamily="18" charset="0"/>
              </a:rPr>
              <a:t>современные средства, сетевое программное обеспечение, поддерживающее групповые взаимодействия. </a:t>
            </a:r>
            <a:endParaRPr lang="ru-RU" sz="2800">
              <a:solidFill>
                <a:srgbClr val="375439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1480"/>
            <a:ext cx="5867400" cy="192882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Социальные сервисы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Веб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2.0— это современные средства, сетевое программное обеспечение, поддерживающее групповые взаимодействия.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800100"/>
            <a:ext cx="2762250" cy="5257800"/>
          </a:xfrm>
        </p:spPr>
        <p:txBody>
          <a:bodyPr/>
          <a:lstStyle/>
          <a:p>
            <a:r>
              <a:rPr lang="ru-RU" sz="2400" smtClean="0"/>
              <a:t>В основе образовательного процесса лежит активное взаимодействие субъектов образования - педагогов, обучающихся. 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000375" y="2643188"/>
            <a:ext cx="58578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Эти групповые действия включают: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персональные действия участников и коммуникации участников между собой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записи мыслей, заметки и аннотирование чужих текстов (Живой журнал, блог или ВикиВики)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размещение ссылок на интернет-ресурсы и их рейтингование (БобрДобр)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размещение фотографий (Фликр, Фотки.ру)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размещение книг (возможны иллюстрации) (Скрибд)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видеосервисы (Ютьюб, Социальная сага, видеоблог)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компиляция на одной странице «сборной солянки» из различных интернет-сервисов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географические сервисы (Земля Гугл, Викимапия) и сервисы на их основе (т.н. мэшапы (от англ. «mashup») (Панорамио – отображение фотографий Фликр на Картах Гугл, моделирование объектов в 3D (Скетчуп))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обмен сообщениями (мессенджеры, электронные RSS-рассылки, Скайп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)</a:t>
            </a: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1187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Сетевые сообщества могут служить педагогической практике для воспитания следующих умений: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4572000" y="1143000"/>
            <a:ext cx="3571875" cy="2571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Совместное мышление 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57188" y="4000500"/>
            <a:ext cx="3929062" cy="24288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Толерантность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929188" y="4071938"/>
            <a:ext cx="3857625" cy="23574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Освоение децентрализованных моделей и экологических стратегий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500063" y="1214438"/>
            <a:ext cx="3357562" cy="2500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Критичность мышления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115300" cy="1162050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</a:rPr>
              <a:t>Возможности для учителя</a:t>
            </a:r>
            <a:r>
              <a:rPr lang="ru-RU" sz="4000" b="1" smtClean="0"/>
              <a:t>: </a:t>
            </a:r>
            <a:endParaRPr lang="ru-RU" sz="3200" b="1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28625" y="1285875"/>
            <a:ext cx="4572000" cy="50720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1. </a:t>
            </a:r>
            <a:r>
              <a:rPr lang="ru-RU" sz="2000" dirty="0" smtClean="0"/>
              <a:t>использование открытых и бесплатных электронных ресурсов, которые могут быть применены в учебных целях;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2. </a:t>
            </a:r>
            <a:r>
              <a:rPr lang="ru-RU" sz="2000" dirty="0" smtClean="0"/>
              <a:t>самостоятельное создание учебных материалов в сети (новые сервисы делают процесс создания и размещения в сети таких материалов простым и доступным);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3</a:t>
            </a:r>
            <a:r>
              <a:rPr lang="ru-RU" sz="2000" dirty="0" smtClean="0"/>
              <a:t>. наблюдение за деятельностью участников сообщества (в т.ч. дистанционно), что позволяет экономить время;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4. </a:t>
            </a:r>
            <a:r>
              <a:rPr lang="ru-RU" sz="2000" dirty="0" smtClean="0"/>
              <a:t>создание нестандартных учебных ситуаций.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Содержимое 7" descr="NOTEPC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2000250"/>
            <a:ext cx="2700338" cy="28575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</a:rPr>
              <a:t>Возможности для ученика</a:t>
            </a:r>
            <a:r>
              <a:rPr lang="ru-RU" sz="4000" b="1" smtClean="0">
                <a:solidFill>
                  <a:srgbClr val="93B4BD"/>
                </a:solidFill>
              </a:rPr>
              <a:t>: </a:t>
            </a:r>
            <a:endParaRPr lang="ru-RU" sz="3200" b="1" smtClean="0">
              <a:solidFill>
                <a:srgbClr val="93B4BD"/>
              </a:solidFill>
            </a:endParaRPr>
          </a:p>
        </p:txBody>
      </p:sp>
      <p:sp>
        <p:nvSpPr>
          <p:cNvPr id="21506" name="Текст 6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5214938" cy="5214938"/>
          </a:xfrm>
        </p:spPr>
        <p:txBody>
          <a:bodyPr/>
          <a:lstStyle/>
          <a:p>
            <a:r>
              <a:rPr lang="ru-RU" sz="1100" smtClean="0"/>
              <a:t/>
            </a:r>
            <a:br>
              <a:rPr lang="ru-RU" sz="1100" smtClean="0"/>
            </a:br>
            <a:r>
              <a:rPr lang="ru-RU" sz="1400" smtClean="0">
                <a:solidFill>
                  <a:srgbClr val="C00000"/>
                </a:solidFill>
              </a:rPr>
              <a:t>1</a:t>
            </a:r>
            <a:r>
              <a:rPr lang="ru-RU" sz="1800" smtClean="0">
                <a:solidFill>
                  <a:srgbClr val="C00000"/>
                </a:solidFill>
              </a:rPr>
              <a:t>. </a:t>
            </a:r>
            <a:r>
              <a:rPr lang="ru-RU" sz="1800" smtClean="0"/>
              <a:t>использование открытых и бесплатных электронных ресурсов, которые могут быть применены в учебных целях;</a:t>
            </a:r>
            <a:br>
              <a:rPr lang="ru-RU" sz="1800" smtClean="0"/>
            </a:br>
            <a:r>
              <a:rPr lang="ru-RU" sz="1800" smtClean="0">
                <a:solidFill>
                  <a:srgbClr val="C00000"/>
                </a:solidFill>
              </a:rPr>
              <a:t>2. </a:t>
            </a:r>
            <a:r>
              <a:rPr lang="ru-RU" sz="1800" smtClean="0"/>
              <a:t>самостоятельное создание учебных материалов в сети (новые сервисы делают процесс создания и размещения в сети таких материалов простым и доступным);</a:t>
            </a:r>
            <a:br>
              <a:rPr lang="ru-RU" sz="1800" smtClean="0"/>
            </a:br>
            <a:r>
              <a:rPr lang="ru-RU" sz="1800" smtClean="0">
                <a:solidFill>
                  <a:srgbClr val="C00000"/>
                </a:solidFill>
              </a:rPr>
              <a:t>3</a:t>
            </a:r>
            <a:r>
              <a:rPr lang="ru-RU" sz="1800" smtClean="0"/>
              <a:t>. ученикам предоставляется возможность принять участие в обсуждении статей, возможность их дополнить, создать свои собственные Вики-страницы, почувствовать вкус гипертекста и освоить совершенно особую культуру написания нелинейных электронных документов. </a:t>
            </a:r>
          </a:p>
          <a:p>
            <a:r>
              <a:rPr lang="ru-RU" sz="1800" smtClean="0">
                <a:solidFill>
                  <a:srgbClr val="FF0000"/>
                </a:solidFill>
              </a:rPr>
              <a:t>4. </a:t>
            </a:r>
            <a:r>
              <a:rPr lang="ru-RU" sz="1800" smtClean="0"/>
              <a:t>Участие ребят в различных Интернет – проектах, помогает развивать критическое мышление и навыки сотрудничества.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21507" name="Рисунок 9" descr="SELFTES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397000"/>
            <a:ext cx="1828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CHI04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429125"/>
            <a:ext cx="17351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Содержимое 8" descr="PCINSPCT.gif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358063" y="2476500"/>
            <a:ext cx="1504950" cy="1905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397</TotalTime>
  <Words>839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6" baseType="lpstr">
      <vt:lpstr>Century Schoolbook</vt:lpstr>
      <vt:lpstr>Arial</vt:lpstr>
      <vt:lpstr>Wingdings 2</vt:lpstr>
      <vt:lpstr>Wingdings</vt:lpstr>
      <vt:lpstr>Calibri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CorelDRAW CMX</vt:lpstr>
      <vt:lpstr>Слайд 1</vt:lpstr>
      <vt:lpstr>Слайд 2</vt:lpstr>
      <vt:lpstr>Слайд 3</vt:lpstr>
      <vt:lpstr>Социальная сеть – это виртуальная сеть, являющаяся средством обеспечения сервисов, связанных с установлением связей между его пользователями, а также разными пользователями и соответствующими их интересам информационными ресурсами, установленными на сайтах глобальной сети.  </vt:lpstr>
      <vt:lpstr>Слайд 5</vt:lpstr>
      <vt:lpstr>Слайд 6</vt:lpstr>
      <vt:lpstr>Сетевые сообщества могут служить педагогической практике для воспитания следующих умений:  </vt:lpstr>
      <vt:lpstr>Возможности для учителя: </vt:lpstr>
      <vt:lpstr>Возможности для ученика: </vt:lpstr>
      <vt:lpstr>Слайд 10</vt:lpstr>
      <vt:lpstr>Слайд 11</vt:lpstr>
      <vt:lpstr>Одна из важных особенностей социальных сервисов состоит в том, что от участников совместной деятельности не требуется одновременного присутствия в одном и том же месте, в одно и то же время.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Популярные геосервисы</vt:lpstr>
      <vt:lpstr>Слайд 21</vt:lpstr>
      <vt:lpstr>Слайд 22</vt:lpstr>
      <vt:lpstr>Слайд 23</vt:lpstr>
      <vt:lpstr>Слайд 24</vt:lpstr>
      <vt:lpstr>Организация внеклассных мероприятий с помощью социальных сервисов интернет</vt:lpstr>
      <vt:lpstr>Слайд 26</vt:lpstr>
      <vt:lpstr>Twitter — это онлайн сервис для ведения (микро) блогов. Сообщение ограничено длиной в 140 символов. Важная особенность Твитера — это возможность общения с читателями — другими блоггерами, ведущими свои блоги на твитере. Вы так же можете подписаться на чужие блоги и читать их в единой. Помимо прочего в Твиттер-блог можно писать и через SMS сообщения. Краткость, удобство, оперативность, широкий круг читателей — всё это делает Твиттер популярнейшим сервисом ведения блогов. Как сделать аккаунт — регистрация в Твиттере и первые шаги Идём по адресу https://twitter.com — заполняем простую анкету: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сервисы для учителя и ученика</dc:title>
  <dc:creator>Uzer</dc:creator>
  <cp:lastModifiedBy>Admin</cp:lastModifiedBy>
  <cp:revision>50</cp:revision>
  <dcterms:modified xsi:type="dcterms:W3CDTF">2012-09-02T06:35:17Z</dcterms:modified>
</cp:coreProperties>
</file>